
<file path=[Content_Types].xml><?xml version="1.0" encoding="utf-8"?>
<Types xmlns="http://schemas.openxmlformats.org/package/2006/content-types">
  <Default Extension="emf" ContentType="image/x-emf"/>
  <Default Extension="mp4" ContentType="video/mp4"/>
  <Default Extension="png" ContentType="image/png"/>
  <Default Extension="rels" ContentType="application/vnd.openxmlformats-package.relationships+xml"/>
  <Default Extension="vtt" ContentType="text/vt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4"/>
  </p:notesMasterIdLst>
  <p:handoutMasterIdLst>
    <p:handoutMasterId r:id="rId15"/>
  </p:handoutMasterIdLst>
  <p:sldIdLst>
    <p:sldId id="256" r:id="rId5"/>
    <p:sldId id="271" r:id="rId6"/>
    <p:sldId id="279" r:id="rId7"/>
    <p:sldId id="281" r:id="rId8"/>
    <p:sldId id="280" r:id="rId9"/>
    <p:sldId id="257" r:id="rId10"/>
    <p:sldId id="275" r:id="rId11"/>
    <p:sldId id="276" r:id="rId12"/>
    <p:sldId id="282" r:id="rId13"/>
  </p:sldIdLst>
  <p:sldSz cx="12192000" cy="6858000"/>
  <p:notesSz cx="6858000" cy="9144000"/>
  <p:defaultTextStyle>
    <a:defPPr rtl="0"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llkommen" id="{E75E278A-FF0E-49A4-B170-79828D63BBAD}">
          <p14:sldIdLst>
            <p14:sldId id="256"/>
          </p14:sldIdLst>
        </p14:section>
        <p14:section name="Entwerfen, Morphen, mit Anmerkungen versehen, zusammenarbeiten, &quot;Sie wünschen&quot;" id="{B9B51309-D148-4332-87C2-07BE32FBCA3B}">
          <p14:sldIdLst>
            <p14:sldId id="271"/>
            <p14:sldId id="279"/>
            <p14:sldId id="281"/>
            <p14:sldId id="280"/>
            <p14:sldId id="257"/>
            <p14:sldId id="275"/>
            <p14:sldId id="276"/>
          </p14:sldIdLst>
        </p14:section>
        <p14:section name="Weitere Informationen" id="{2CC34DB2-6590-42C0-AD4B-A04C6060184E}">
          <p14:sldIdLst>
            <p14:sldId id="2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Author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4726"/>
    <a:srgbClr val="404040"/>
    <a:srgbClr val="FF9B45"/>
    <a:srgbClr val="DD462F"/>
    <a:srgbClr val="F8CFB6"/>
    <a:srgbClr val="F8CAB6"/>
    <a:srgbClr val="923922"/>
    <a:srgbClr val="F5F5F5"/>
    <a:srgbClr val="F2F2F2"/>
    <a:srgbClr val="D2B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0" autoAdjust="0"/>
    <p:restoredTop sz="94241" autoAdjust="0"/>
  </p:normalViewPr>
  <p:slideViewPr>
    <p:cSldViewPr snapToGrid="0">
      <p:cViewPr varScale="1">
        <p:scale>
          <a:sx n="97" d="100"/>
          <a:sy n="97" d="100"/>
        </p:scale>
        <p:origin x="84" y="23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4026" y="1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2B4915E-0590-49DA-970F-1EF5B013EBE4}" type="datetime1">
              <a:rPr lang="de-DE" smtClean="0"/>
              <a:t>10.11.2020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679768-A2FC-4D08-91F6-8DCE6C566B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e-DE" noProof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B38DC-652E-4005-8AED-5AD26BEB2544}" type="datetime1">
              <a:rPr lang="de-DE" smtClean="0"/>
              <a:pPr/>
              <a:t>10.11.2020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de-DE" noProof="0"/>
              <a:t>Textmasterformate durch Klicken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e-DE" noProof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F61EA0F-A667-4B49-8422-0062BC55E249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9219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26061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6676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80097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53423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04415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52018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de-DE"/>
              <a:t>Wählen Sie im Präsentationsmodus die Pfeile aus, um Links zu folgen.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1780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blackWhite">
          <a:xfrm>
            <a:off x="254950" y="262784"/>
            <a:ext cx="11682101" cy="63324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sz="1800" noProof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de-DE" noProof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de-DE" sz="1800" noProof="0"/>
          </a:p>
        </p:txBody>
      </p:sp>
      <p:cxnSp>
        <p:nvCxnSpPr>
          <p:cNvPr id="12" name="Gerader Verbinder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el 3"/>
          <p:cNvSpPr>
            <a:spLocks noGrp="1"/>
          </p:cNvSpPr>
          <p:nvPr>
            <p:ph type="title" hasCustomPrompt="1"/>
          </p:nvPr>
        </p:nvSpPr>
        <p:spPr>
          <a:xfrm>
            <a:off x="521207" y="448056"/>
            <a:ext cx="6877119" cy="640080"/>
          </a:xfrm>
        </p:spPr>
        <p:txBody>
          <a:bodyPr rtlCol="0"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0" hasCustomPrompt="1"/>
          </p:nvPr>
        </p:nvSpPr>
        <p:spPr>
          <a:xfrm>
            <a:off x="539496" y="1435608"/>
            <a:ext cx="44165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de-DE" noProof="0"/>
              <a:t>Textmasterformate durch Klicken bearbeiten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de-DE" noProof="0"/>
              <a:t>Zweite Ebene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de-DE" noProof="0"/>
              <a:t>Dritte Ebene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de-DE" noProof="0"/>
              <a:t>Vierte Ebene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de-DE" noProof="0"/>
              <a:t>Fünfte Ebene</a:t>
            </a:r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3EBEB103-AD33-4173-83C1-72D65B12E924}" type="datetime1">
              <a:rPr lang="de-DE" noProof="0" smtClean="0"/>
              <a:t>10.11.2020</a:t>
            </a:fld>
            <a:endParaRPr lang="de-DE" noProof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de-DE" noProof="0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de-DE" noProof="0" smtClean="0"/>
              <a:pPr rtl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sz="1800" noProof="0"/>
          </a:p>
        </p:txBody>
      </p:sp>
      <p:sp>
        <p:nvSpPr>
          <p:cNvPr id="10" name="Rechteck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sz="1800" noProof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21208" y="1536192"/>
            <a:ext cx="6876288" cy="640080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sz="quarter" idx="13" hasCustomPrompt="1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de-DE" noProof="0"/>
              <a:t>Textmasterformat durch Klicken bearbeiten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de-DE" noProof="0"/>
              <a:t>Zweite Ebene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de-DE" noProof="0"/>
              <a:t>Dritte Ebene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de-DE" noProof="0"/>
              <a:t>Vierte Ebene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de-DE" noProof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de-DE" sz="1800" noProof="0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de-DE" noProof="0"/>
              <a:t>Textmasterformate durch Klicken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51E631AE-9C9C-4876-AEEF-18EAF400C0F4}" type="datetime1">
              <a:rPr lang="de-DE" noProof="0" smtClean="0"/>
              <a:t>10.11.2020</a:t>
            </a:fld>
            <a:endParaRPr lang="de-DE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de-DE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375904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de-DE" noProof="0" smtClean="0"/>
              <a:pPr rtl="0"/>
              <a:t>‹Nr.›</a:t>
            </a:fld>
            <a:endParaRPr lang="de-DE" noProof="0"/>
          </a:p>
        </p:txBody>
      </p:sp>
      <p:cxnSp>
        <p:nvCxnSpPr>
          <p:cNvPr id="8" name="Gerader Verbinder 7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microsoft.com/office/2017/04/relationships/track" Target="../media/track1.vtt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hyperlink" Target="http://go.microsoft.com/fwlink/?LinkId=617172" TargetMode="External"/><Relationship Id="rId7" Type="http://schemas.openxmlformats.org/officeDocument/2006/relationships/hyperlink" Target="https://d.docs.live.net/39d36f27ee7502b0/WordTech_20190905_Excel_PPT_Win32_WAC_Q1_P6---/04_PreDTP_Done/de-DE/Office_36715140_TF10001108.potx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hyperlink" Target="https://support.office.com/de-de/article/powerpoint-f%c3%bcr-windows-schulung-40e8c930-cb0b-40d8-82c4-bd53d3398787?redirectSourcePath=%252farticle%252fb89770f1-deb1-4a19-94ef-342aa15a4689&amp;omkt=de-DE&amp;ui=de-DE&amp;rs=de-DE&amp;ad=D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38200" y="1164324"/>
            <a:ext cx="10515600" cy="2387600"/>
          </a:xfrm>
        </p:spPr>
        <p:txBody>
          <a:bodyPr rtlCol="0" anchor="ctr" anchorCtr="0">
            <a:normAutofit/>
          </a:bodyPr>
          <a:lstStyle/>
          <a:p>
            <a:pPr rtl="0"/>
            <a:r>
              <a:rPr lang="de-DE" sz="4800">
                <a:solidFill>
                  <a:schemeClr val="bg1"/>
                </a:solidFill>
              </a:rPr>
              <a:t>Willkommen bei PowerPoint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4294967295"/>
          </p:nvPr>
        </p:nvSpPr>
        <p:spPr>
          <a:xfrm>
            <a:off x="855620" y="2933105"/>
            <a:ext cx="9582736" cy="1137793"/>
          </a:xfrm>
        </p:spPr>
        <p:txBody>
          <a:bodyPr rtlCol="0">
            <a:normAutofit/>
          </a:bodyPr>
          <a:lstStyle/>
          <a:p>
            <a:pPr marL="0" indent="0" rtl="0">
              <a:buNone/>
            </a:pPr>
            <a:r>
              <a:rPr lang="de-DE" sz="2400">
                <a:solidFill>
                  <a:schemeClr val="bg1"/>
                </a:solidFill>
                <a:latin typeface="+mj-lt"/>
              </a:rPr>
              <a:t>Fünf Tipps, die Ihnen die Arbeit erleichtern</a:t>
            </a:r>
          </a:p>
        </p:txBody>
      </p:sp>
      <p:pic>
        <p:nvPicPr>
          <p:cNvPr id="4" name="Bild 3" descr="PowerPoint-Logo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907283" y="5209538"/>
            <a:ext cx="2474189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521207" y="448056"/>
            <a:ext cx="8135113" cy="640080"/>
          </a:xfrm>
        </p:spPr>
        <p:txBody>
          <a:bodyPr rtlCol="0">
            <a:noAutofit/>
          </a:bodyPr>
          <a:lstStyle/>
          <a:p>
            <a:pPr rtl="0"/>
            <a:r>
              <a:rPr lang="de-DE">
                <a:latin typeface="Segoe UI Light" panose="020B0502040204020203" pitchFamily="34" charset="0"/>
                <a:cs typeface="Segoe UI Light" panose="020B0502040204020203" pitchFamily="34" charset="0"/>
              </a:rPr>
              <a:t>Designer hilft Ihnen, Ihren Standpunkt zu vermitteln</a:t>
            </a:r>
          </a:p>
        </p:txBody>
      </p:sp>
      <p:pic>
        <p:nvPicPr>
          <p:cNvPr id="5" name="Bild 4" descr="Bereich &quot;Designideen&quot; mit verschiedenen Designoptionen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963333" y="1385113"/>
            <a:ext cx="8525932" cy="4577621"/>
          </a:xfrm>
          <a:prstGeom prst="rect">
            <a:avLst/>
          </a:prstGeom>
        </p:spPr>
      </p:pic>
      <p:sp>
        <p:nvSpPr>
          <p:cNvPr id="38" name="Inhaltsplatzhalter 17"/>
          <p:cNvSpPr txBox="1">
            <a:spLocks/>
          </p:cNvSpPr>
          <p:nvPr/>
        </p:nvSpPr>
        <p:spPr>
          <a:xfrm>
            <a:off x="541610" y="1524708"/>
            <a:ext cx="4321704" cy="38715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spcAft>
                <a:spcPts val="600"/>
              </a:spcAft>
              <a:buNone/>
              <a:defRPr/>
            </a:pPr>
            <a:r>
              <a:rPr lang="de-DE">
                <a:latin typeface="Segoe UI" panose="020B0502040204020203" pitchFamily="34" charset="0"/>
                <a:cs typeface="Segoe UI" panose="020B0502040204020203" pitchFamily="34" charset="0"/>
              </a:rPr>
              <a:t>PowerPoint Designer schlägt auf der Grundlage des Inhalts Ihrer Folien professionelle Designs für Ihre Präsentation vor. </a:t>
            </a:r>
          </a:p>
          <a:p>
            <a:pPr marL="0" lvl="0" indent="0" rtl="0">
              <a:spcAft>
                <a:spcPts val="600"/>
              </a:spcAft>
              <a:buNone/>
              <a:defRPr/>
            </a:pPr>
            <a:r>
              <a:rPr lang="de-DE">
                <a:latin typeface="Segoe UI" panose="020B0502040204020203" pitchFamily="34" charset="0"/>
                <a:cs typeface="Segoe UI" panose="020B0502040204020203" pitchFamily="34" charset="0"/>
              </a:rPr>
              <a:t>Das Feature Designer ist nur im Abonnement verfügbar. </a:t>
            </a:r>
            <a:r>
              <a:rPr lang="de-DE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Wenn Sie über ein Office 365-Abonnement verfügen, sehen Sie auf der nächsten Folie an einer neuen Präsentation, wie es funktioniert.</a:t>
            </a:r>
            <a:endParaRPr lang="de-DE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61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>
                <a:latin typeface="Segoe UI Light" panose="020B0502040204020203" pitchFamily="34" charset="0"/>
                <a:cs typeface="Segoe UI Light" panose="020B0502040204020203" pitchFamily="34" charset="0"/>
              </a:rPr>
              <a:t>So verwenden Sie PowerPoint Designer</a:t>
            </a:r>
          </a:p>
        </p:txBody>
      </p:sp>
      <p:sp>
        <p:nvSpPr>
          <p:cNvPr id="25" name="Inhaltsplatzhalter 17"/>
          <p:cNvSpPr txBox="1">
            <a:spLocks/>
          </p:cNvSpPr>
          <p:nvPr/>
        </p:nvSpPr>
        <p:spPr>
          <a:xfrm>
            <a:off x="541609" y="1455491"/>
            <a:ext cx="5110161" cy="4711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Aft>
                <a:spcPts val="2000"/>
              </a:spcAft>
              <a:buNone/>
            </a:pPr>
            <a:r>
              <a:rPr lang="de-DE">
                <a:latin typeface="Segoe UI" panose="020B0502040204020203" pitchFamily="34" charset="0"/>
                <a:cs typeface="Segoe UI" panose="020B0502040204020203" pitchFamily="34" charset="0"/>
              </a:rPr>
              <a:t>Und so funktioniert es:</a:t>
            </a:r>
          </a:p>
        </p:txBody>
      </p:sp>
      <p:grpSp>
        <p:nvGrpSpPr>
          <p:cNvPr id="18" name="Gruppieren 17" descr="Kleiner Kreis mit enthaltener Zahl 1 zur Angabe von Schritt 1"/>
          <p:cNvGrpSpPr/>
          <p:nvPr/>
        </p:nvGrpSpPr>
        <p:grpSpPr bwMode="blackWhite">
          <a:xfrm>
            <a:off x="531552" y="1917997"/>
            <a:ext cx="558179" cy="409838"/>
            <a:chOff x="6953426" y="711274"/>
            <a:chExt cx="558179" cy="409838"/>
          </a:xfrm>
        </p:grpSpPr>
        <p:sp>
          <p:nvSpPr>
            <p:cNvPr id="19" name="Ellipse 18" descr="Kleiner Kreis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de-DE"/>
            </a:p>
          </p:txBody>
        </p:sp>
        <p:sp>
          <p:nvSpPr>
            <p:cNvPr id="20" name="Textfeld 19" descr="Zahl 1"/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de-DE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1</a:t>
              </a:r>
            </a:p>
          </p:txBody>
        </p:sp>
      </p:grpSp>
      <p:sp>
        <p:nvSpPr>
          <p:cNvPr id="21" name="Inhaltsplatzhalter 17"/>
          <p:cNvSpPr txBox="1">
            <a:spLocks/>
          </p:cNvSpPr>
          <p:nvPr/>
        </p:nvSpPr>
        <p:spPr>
          <a:xfrm>
            <a:off x="1056513" y="1958189"/>
            <a:ext cx="4585731" cy="5965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spcAft>
                <a:spcPts val="600"/>
              </a:spcAft>
              <a:buNone/>
              <a:defRPr/>
            </a:pPr>
            <a:r>
              <a:rPr lang="de-DE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Beginnen Sie eine neue Präsentation, indem Sie zu </a:t>
            </a:r>
            <a:r>
              <a:rPr lang="de-DE" dirty="0">
                <a:solidFill>
                  <a:srgbClr val="D24726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Datei</a:t>
            </a:r>
            <a:r>
              <a:rPr lang="de-DE" dirty="0">
                <a:solidFill>
                  <a:prstClr val="black">
                    <a:lumMod val="75000"/>
                    <a:lumOff val="25000"/>
                  </a:prstClr>
                </a:solidFill>
                <a:cs typeface="Segoe UI"/>
              </a:rPr>
              <a:t> &gt; </a:t>
            </a:r>
            <a:r>
              <a:rPr lang="de-DE" dirty="0">
                <a:solidFill>
                  <a:srgbClr val="D24726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Neu</a:t>
            </a:r>
            <a:r>
              <a:rPr lang="de-DE" dirty="0">
                <a:solidFill>
                  <a:prstClr val="black">
                    <a:lumMod val="75000"/>
                    <a:lumOff val="25000"/>
                  </a:prstClr>
                </a:solidFill>
                <a:cs typeface="Segoe UI"/>
              </a:rPr>
              <a:t> &gt; </a:t>
            </a:r>
            <a:r>
              <a:rPr lang="de-DE" dirty="0">
                <a:solidFill>
                  <a:srgbClr val="D24726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Leere</a:t>
            </a:r>
            <a:r>
              <a:rPr lang="de-DE" dirty="0">
                <a:solidFill>
                  <a:prstClr val="black">
                    <a:lumMod val="75000"/>
                    <a:lumOff val="25000"/>
                  </a:prstClr>
                </a:solidFill>
                <a:cs typeface="Segoe UI"/>
              </a:rPr>
              <a:t> </a:t>
            </a:r>
            <a:r>
              <a:rPr lang="de-DE" dirty="0">
                <a:solidFill>
                  <a:srgbClr val="D24726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Präsentation</a:t>
            </a:r>
            <a:r>
              <a:rPr lang="de-DE" dirty="0">
                <a:solidFill>
                  <a:prstClr val="black">
                    <a:lumMod val="75000"/>
                    <a:lumOff val="25000"/>
                  </a:prstClr>
                </a:solidFill>
                <a:cs typeface="Segoe UI"/>
              </a:rPr>
              <a:t> wechseln.</a:t>
            </a:r>
          </a:p>
        </p:txBody>
      </p:sp>
      <p:grpSp>
        <p:nvGrpSpPr>
          <p:cNvPr id="33" name="Gruppe 32" descr="Kleiner Kreis mit enthaltener Zahl 2 zur Angabe von Schritt 2"/>
          <p:cNvGrpSpPr/>
          <p:nvPr/>
        </p:nvGrpSpPr>
        <p:grpSpPr bwMode="blackWhite">
          <a:xfrm>
            <a:off x="531552" y="2804257"/>
            <a:ext cx="558179" cy="409838"/>
            <a:chOff x="6953426" y="711274"/>
            <a:chExt cx="558179" cy="409838"/>
          </a:xfrm>
        </p:grpSpPr>
        <p:sp>
          <p:nvSpPr>
            <p:cNvPr id="34" name="Ellipse 33" descr="Kleiner Kreis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de-DE"/>
            </a:p>
          </p:txBody>
        </p:sp>
        <p:sp>
          <p:nvSpPr>
            <p:cNvPr id="35" name="Textfeld 34" descr="Zahl 2"/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de-DE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2</a:t>
              </a:r>
            </a:p>
          </p:txBody>
        </p:sp>
      </p:grpSp>
      <p:sp>
        <p:nvSpPr>
          <p:cNvPr id="36" name="Inhaltsplatzhalter 17"/>
          <p:cNvSpPr txBox="1">
            <a:spLocks/>
          </p:cNvSpPr>
          <p:nvPr/>
        </p:nvSpPr>
        <p:spPr>
          <a:xfrm>
            <a:off x="1056513" y="2844450"/>
            <a:ext cx="4504252" cy="14465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spcAft>
                <a:spcPts val="2000"/>
              </a:spcAft>
              <a:buNone/>
              <a:defRPr/>
            </a:pPr>
            <a:r>
              <a:rPr lang="de-DE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Fügen Sie auf der ersten der Folien ein Bild hinzu: Wechseln Sie zu</a:t>
            </a:r>
            <a:r>
              <a:rPr lang="de-DE" dirty="0">
                <a:solidFill>
                  <a:prstClr val="black">
                    <a:lumMod val="75000"/>
                    <a:lumOff val="25000"/>
                  </a:prstClr>
                </a:solidFill>
                <a:cs typeface="Segoe UI"/>
              </a:rPr>
              <a:t> </a:t>
            </a:r>
            <a:r>
              <a:rPr lang="de-DE" dirty="0">
                <a:solidFill>
                  <a:srgbClr val="D24726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Einfügen</a:t>
            </a:r>
            <a:r>
              <a:rPr lang="de-DE" dirty="0">
                <a:solidFill>
                  <a:prstClr val="black">
                    <a:lumMod val="75000"/>
                    <a:lumOff val="25000"/>
                  </a:prstClr>
                </a:solidFill>
                <a:cs typeface="Segoe UI"/>
              </a:rPr>
              <a:t> &gt; </a:t>
            </a:r>
            <a:r>
              <a:rPr lang="de-DE" dirty="0">
                <a:solidFill>
                  <a:srgbClr val="D24726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Bilder</a:t>
            </a:r>
            <a:r>
              <a:rPr lang="de-DE" dirty="0">
                <a:solidFill>
                  <a:prstClr val="black">
                    <a:lumMod val="75000"/>
                    <a:lumOff val="25000"/>
                  </a:prstClr>
                </a:solidFill>
                <a:cs typeface="Segoe UI"/>
              </a:rPr>
              <a:t> oder </a:t>
            </a:r>
            <a:r>
              <a:rPr lang="de-DE" dirty="0">
                <a:solidFill>
                  <a:srgbClr val="D24726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Einfügen</a:t>
            </a:r>
            <a:r>
              <a:rPr lang="de-DE" dirty="0">
                <a:solidFill>
                  <a:prstClr val="black">
                    <a:lumMod val="75000"/>
                    <a:lumOff val="25000"/>
                  </a:prstClr>
                </a:solidFill>
                <a:cs typeface="Segoe UI"/>
              </a:rPr>
              <a:t> &gt; </a:t>
            </a:r>
            <a:r>
              <a:rPr lang="de-DE" dirty="0">
                <a:solidFill>
                  <a:srgbClr val="D24726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Onlinebilder</a:t>
            </a:r>
            <a:r>
              <a:rPr lang="de-DE" dirty="0">
                <a:solidFill>
                  <a:prstClr val="black">
                    <a:lumMod val="75000"/>
                    <a:lumOff val="25000"/>
                  </a:prstClr>
                </a:solidFill>
                <a:cs typeface="Segoe UI"/>
              </a:rPr>
              <a:t>, </a:t>
            </a:r>
            <a:r>
              <a:rPr lang="de-DE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und wählen Sie das Bild aus.</a:t>
            </a:r>
            <a:br>
              <a:rPr lang="de-DE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br>
              <a:rPr lang="de-DE" dirty="0">
                <a:solidFill>
                  <a:prstClr val="black">
                    <a:lumMod val="75000"/>
                    <a:lumOff val="25000"/>
                  </a:prstClr>
                </a:solidFill>
                <a:cs typeface="Segoe UI"/>
              </a:rPr>
            </a:br>
            <a:r>
              <a:rPr lang="de-DE" dirty="0">
                <a:solidFill>
                  <a:srgbClr val="D24726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Hinweis: </a:t>
            </a:r>
            <a:r>
              <a:rPr lang="de-DE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Zum Hinzufügen des Bilds benötigen Sie eine Onlineverbindung.</a:t>
            </a:r>
          </a:p>
        </p:txBody>
      </p:sp>
      <p:pic>
        <p:nvPicPr>
          <p:cNvPr id="29" name="Bild 28" descr="Registerkarte &quot;Einfügen&quot; mit Option zum Einfügen eines Bilds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880200" y="1455791"/>
            <a:ext cx="2795081" cy="1592728"/>
          </a:xfrm>
          <a:prstGeom prst="rect">
            <a:avLst/>
          </a:prstGeom>
        </p:spPr>
      </p:pic>
      <p:grpSp>
        <p:nvGrpSpPr>
          <p:cNvPr id="22" name="Gruppieren 21" descr="Kleiner Kreis mit enthaltener Zahl 3 zur Angabe von Schritt 3"/>
          <p:cNvGrpSpPr/>
          <p:nvPr/>
        </p:nvGrpSpPr>
        <p:grpSpPr bwMode="blackWhite">
          <a:xfrm>
            <a:off x="531552" y="4492779"/>
            <a:ext cx="558179" cy="409838"/>
            <a:chOff x="6953426" y="711274"/>
            <a:chExt cx="558179" cy="409838"/>
          </a:xfrm>
        </p:grpSpPr>
        <p:sp>
          <p:nvSpPr>
            <p:cNvPr id="24" name="Ellipse 23" descr="Kleiner Kreis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de-DE"/>
            </a:p>
          </p:txBody>
        </p:sp>
        <p:sp>
          <p:nvSpPr>
            <p:cNvPr id="30" name="Textfeld 29" descr="Zahl 3"/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de-DE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3</a:t>
              </a:r>
            </a:p>
          </p:txBody>
        </p:sp>
      </p:grpSp>
      <p:sp>
        <p:nvSpPr>
          <p:cNvPr id="32" name="Inhaltsplatzhalter 17"/>
          <p:cNvSpPr txBox="1">
            <a:spLocks/>
          </p:cNvSpPr>
          <p:nvPr/>
        </p:nvSpPr>
        <p:spPr>
          <a:xfrm>
            <a:off x="1056513" y="4520940"/>
            <a:ext cx="4504252" cy="761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spcAft>
                <a:spcPts val="600"/>
              </a:spcAft>
              <a:buNone/>
              <a:defRPr/>
            </a:pPr>
            <a:r>
              <a:rPr lang="de-DE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Wenn PowerPoint Sie um die Berechtigung zum Abrufen von Designideen bittet, wählen Sie</a:t>
            </a:r>
            <a:r>
              <a:rPr lang="de-DE" dirty="0">
                <a:solidFill>
                  <a:prstClr val="black">
                    <a:lumMod val="75000"/>
                    <a:lumOff val="25000"/>
                  </a:prstClr>
                </a:solidFill>
                <a:cs typeface="Segoe UI"/>
              </a:rPr>
              <a:t> </a:t>
            </a:r>
            <a:r>
              <a:rPr lang="de-DE" dirty="0">
                <a:solidFill>
                  <a:srgbClr val="D24726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Los geht‘s</a:t>
            </a:r>
            <a:r>
              <a:rPr lang="de-DE" dirty="0">
                <a:solidFill>
                  <a:prstClr val="black">
                    <a:lumMod val="75000"/>
                    <a:lumOff val="25000"/>
                  </a:prstClr>
                </a:solidFill>
                <a:cs typeface="Segoe UI"/>
              </a:rPr>
              <a:t> aus.</a:t>
            </a:r>
          </a:p>
        </p:txBody>
      </p:sp>
      <p:pic>
        <p:nvPicPr>
          <p:cNvPr id="23" name="Bild 22" descr="Dialogfeld &quot;Designideen&quot; mit der Bitte um die Benutzerbestätigung zum Abrufen von Designideen.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693033" y="3067244"/>
            <a:ext cx="2900886" cy="3506681"/>
          </a:xfrm>
          <a:prstGeom prst="rect">
            <a:avLst/>
          </a:prstGeom>
        </p:spPr>
      </p:pic>
      <p:grpSp>
        <p:nvGrpSpPr>
          <p:cNvPr id="37" name="Gruppe 36" descr="Kleiner Kreis mit enthaltener Zahl 4 zur Angabe von Schritt 4"/>
          <p:cNvGrpSpPr/>
          <p:nvPr/>
        </p:nvGrpSpPr>
        <p:grpSpPr bwMode="blackWhite">
          <a:xfrm>
            <a:off x="531552" y="5421859"/>
            <a:ext cx="558179" cy="409838"/>
            <a:chOff x="6953426" y="711274"/>
            <a:chExt cx="558179" cy="409838"/>
          </a:xfrm>
        </p:grpSpPr>
        <p:sp>
          <p:nvSpPr>
            <p:cNvPr id="38" name="Ellipse 37" descr="Kleiner Kreis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de-DE"/>
            </a:p>
          </p:txBody>
        </p:sp>
        <p:sp>
          <p:nvSpPr>
            <p:cNvPr id="39" name="Textfeld 38" descr="Zahl 4"/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de-DE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4</a:t>
              </a:r>
            </a:p>
          </p:txBody>
        </p:sp>
      </p:grpSp>
      <p:sp>
        <p:nvSpPr>
          <p:cNvPr id="40" name="Inhaltsplatzhalter 17"/>
          <p:cNvSpPr txBox="1">
            <a:spLocks/>
          </p:cNvSpPr>
          <p:nvPr/>
        </p:nvSpPr>
        <p:spPr>
          <a:xfrm>
            <a:off x="1056513" y="5462052"/>
            <a:ext cx="4504252" cy="563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spcAft>
                <a:spcPts val="2000"/>
              </a:spcAft>
              <a:buNone/>
              <a:defRPr/>
            </a:pPr>
            <a:r>
              <a:rPr lang="de-DE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Wählen Sie im Aufgabenbereich </a:t>
            </a:r>
            <a:r>
              <a:rPr lang="de-DE" dirty="0">
                <a:solidFill>
                  <a:srgbClr val="D24726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Designideen</a:t>
            </a:r>
            <a:r>
              <a:rPr lang="de-DE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ein Design aus, das Ihnen gefällt.</a:t>
            </a:r>
          </a:p>
        </p:txBody>
      </p:sp>
    </p:spTree>
    <p:extLst>
      <p:ext uri="{BB962C8B-B14F-4D97-AF65-F5344CB8AC3E}">
        <p14:creationId xmlns:p14="http://schemas.microsoft.com/office/powerpoint/2010/main" val="110700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>
                <a:latin typeface="Segoe UI Light" panose="020B0502040204020203" pitchFamily="34" charset="0"/>
                <a:cs typeface="Segoe UI Light" panose="020B0502040204020203" pitchFamily="34" charset="0"/>
              </a:rPr>
              <a:t>Morphen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half" idx="4294967295"/>
          </p:nvPr>
        </p:nvSpPr>
        <p:spPr>
          <a:xfrm>
            <a:off x="541610" y="1431010"/>
            <a:ext cx="4557164" cy="479088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rtl="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de-DE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Morphen erzeugt flüssige Animationen und Objektbewegungen in Ihrer Präsentation. Sie verwenden für die Ausführung der Animation zwei ähnliche Folien, aber für Ihr Publikum scheint die Aktion auf einer Folie stattzufinden. </a:t>
            </a:r>
          </a:p>
          <a:p>
            <a:pPr marL="0" indent="0" rtl="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de-DE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Um ein kurzes Beispiel anzusehen, können Sie das Video rechts </a:t>
            </a:r>
            <a:r>
              <a:rPr lang="de-DE" sz="1200" b="1" dirty="0">
                <a:solidFill>
                  <a:srgbClr val="D2472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wiedergebe</a:t>
            </a:r>
            <a:r>
              <a:rPr lang="de-DE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0" indent="0" rtl="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de-DE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Das Feature Morphen ist nur im Abonnement verfügbar. Wenn Sie über ein Office 365-Abonnement verfügen, können Sie es mit den Schritten auf der nächsten Folie selbst ausprobieren.</a:t>
            </a:r>
          </a:p>
          <a:p>
            <a:pPr marL="0" indent="0" rtl="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None/>
            </a:pPr>
            <a:endParaRPr lang="de-DE" sz="1200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Morphen-Video" descr="Video eines Beispiels der Morphen-Funktion, das mithilfe der Tastenkombination Alt+O wiedergegeben oder angehalten werden kann.">
            <a:hlinkClick r:id="" action="ppaction://media"/>
            <a:extLst>
              <a:ext uri="{FF2B5EF4-FFF2-40B4-BE49-F238E27FC236}">
                <a16:creationId xmlns:a16="http://schemas.microsoft.com/office/drawing/2014/main" id="{9F029C1A-F15A-44BF-996A-1F59B3110D78}"/>
              </a:ext>
            </a:extLst>
          </p:cNvPr>
          <p:cNvPicPr>
            <a:picLocks noGrp="1" noChangeAspect="1"/>
          </p:cNvPicPr>
          <p:nvPr>
            <p:ph sz="quarter" idx="10"/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7D80394A-61EE-4513-90D2-E9A3DA581656}" label="caption" lang="" r:embed="rId5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18759" y="1540565"/>
            <a:ext cx="6110288" cy="3438525"/>
          </a:xfrm>
        </p:spPr>
      </p:pic>
    </p:spTree>
    <p:extLst>
      <p:ext uri="{BB962C8B-B14F-4D97-AF65-F5344CB8AC3E}">
        <p14:creationId xmlns:p14="http://schemas.microsoft.com/office/powerpoint/2010/main" val="958036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"/>
              <a:t>Einrichten von </a:t>
            </a:r>
            <a:r>
              <a:rPr lang="de">
                <a:latin typeface="Segoe UI Light" panose="020B0502040204020203" pitchFamily="34" charset="0"/>
                <a:cs typeface="Segoe UI Light" panose="020B0502040204020203" pitchFamily="34" charset="0"/>
              </a:rPr>
              <a:t>Morphen</a:t>
            </a:r>
          </a:p>
        </p:txBody>
      </p:sp>
      <p:sp>
        <p:nvSpPr>
          <p:cNvPr id="30" name="Inhaltsplatzhalter 17"/>
          <p:cNvSpPr txBox="1">
            <a:spLocks/>
          </p:cNvSpPr>
          <p:nvPr/>
        </p:nvSpPr>
        <p:spPr>
          <a:xfrm>
            <a:off x="541610" y="1336619"/>
            <a:ext cx="4012102" cy="64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Aft>
                <a:spcPts val="2000"/>
              </a:spcAft>
              <a:buNone/>
            </a:pPr>
            <a:r>
              <a:rPr lang="de" dirty="0"/>
              <a:t>Probieren Sie es mit diesen zwei einfachen "Planeten" selbst aus:</a:t>
            </a:r>
          </a:p>
        </p:txBody>
      </p:sp>
      <p:grpSp>
        <p:nvGrpSpPr>
          <p:cNvPr id="13" name="Gruppe 12" descr="Kleiner Kreis mit enthaltener Zahl 1 zur Angabe von Schritt 1"/>
          <p:cNvGrpSpPr/>
          <p:nvPr/>
        </p:nvGrpSpPr>
        <p:grpSpPr bwMode="blackWhite">
          <a:xfrm>
            <a:off x="558723" y="1917997"/>
            <a:ext cx="558179" cy="409838"/>
            <a:chOff x="6953426" y="711274"/>
            <a:chExt cx="558179" cy="409838"/>
          </a:xfrm>
        </p:grpSpPr>
        <p:sp>
          <p:nvSpPr>
            <p:cNvPr id="14" name="Ellipse 13" descr="Kleiner Kreis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/>
            </a:p>
          </p:txBody>
        </p:sp>
        <p:sp>
          <p:nvSpPr>
            <p:cNvPr id="15" name="Textfeld 14" descr="Zahl 1"/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de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1</a:t>
              </a:r>
            </a:p>
          </p:txBody>
        </p:sp>
      </p:grpSp>
      <p:sp>
        <p:nvSpPr>
          <p:cNvPr id="16" name="Inhaltsplatzhalter 17"/>
          <p:cNvSpPr txBox="1">
            <a:spLocks/>
          </p:cNvSpPr>
          <p:nvPr/>
        </p:nvSpPr>
        <p:spPr>
          <a:xfrm>
            <a:off x="1066039" y="1958189"/>
            <a:ext cx="2844961" cy="102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Aft>
                <a:spcPts val="2000"/>
              </a:spcAft>
              <a:buNone/>
            </a:pPr>
            <a:r>
              <a:rPr lang="de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Duplizieren Sie diese Folie: Klicken Sie mit der rechten Maustaste auf das Folienminiaturabbild, und wählen Sie</a:t>
            </a:r>
            <a:r>
              <a:rPr lang="de" dirty="0">
                <a:solidFill>
                  <a:prstClr val="black">
                    <a:lumMod val="75000"/>
                    <a:lumOff val="25000"/>
                  </a:prstClr>
                </a:solidFill>
                <a:cs typeface="Segoe UI"/>
              </a:rPr>
              <a:t> </a:t>
            </a:r>
            <a:r>
              <a:rPr lang="de" dirty="0">
                <a:solidFill>
                  <a:srgbClr val="D24726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Folie duplizieren</a:t>
            </a:r>
            <a:r>
              <a:rPr lang="de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aus.</a:t>
            </a:r>
          </a:p>
        </p:txBody>
      </p:sp>
      <p:pic>
        <p:nvPicPr>
          <p:cNvPr id="2" name="Bild 1" descr="Folienminiaturansicht-Kontextmenü mit Option &quot;Folie duplizieren&quot;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621463" y="1532712"/>
            <a:ext cx="1402148" cy="1649444"/>
          </a:xfrm>
          <a:prstGeom prst="rect">
            <a:avLst/>
          </a:prstGeom>
        </p:spPr>
      </p:pic>
      <p:grpSp>
        <p:nvGrpSpPr>
          <p:cNvPr id="18" name="Gruppieren 17" descr="Kleiner Kreis mit enthaltener Zahl 2 zur Angabe von Schritt 2"/>
          <p:cNvGrpSpPr/>
          <p:nvPr/>
        </p:nvGrpSpPr>
        <p:grpSpPr bwMode="blackWhite">
          <a:xfrm>
            <a:off x="558723" y="2933311"/>
            <a:ext cx="558179" cy="409838"/>
            <a:chOff x="6953426" y="711274"/>
            <a:chExt cx="558179" cy="409838"/>
          </a:xfrm>
        </p:grpSpPr>
        <p:sp>
          <p:nvSpPr>
            <p:cNvPr id="23" name="Ellipse 22" descr="Kleiner Kreis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/>
            </a:p>
          </p:txBody>
        </p:sp>
        <p:sp>
          <p:nvSpPr>
            <p:cNvPr id="24" name="Textfeld 23" descr="Zahl 2"/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de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2</a:t>
              </a:r>
            </a:p>
          </p:txBody>
        </p:sp>
      </p:grpSp>
      <p:sp>
        <p:nvSpPr>
          <p:cNvPr id="25" name="Inhaltsplatzhalter 17"/>
          <p:cNvSpPr txBox="1">
            <a:spLocks/>
          </p:cNvSpPr>
          <p:nvPr/>
        </p:nvSpPr>
        <p:spPr>
          <a:xfrm>
            <a:off x="1066038" y="2973503"/>
            <a:ext cx="2795363" cy="14474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Aft>
                <a:spcPts val="2000"/>
              </a:spcAft>
              <a:buNone/>
            </a:pPr>
            <a:r>
              <a:rPr lang="de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Ändern Sie auf der zweiten dieser beiden identischen Folien die Formen rechts in irgendeiner Weise (z. B. durch Verschieben, Ändern der Größe oder der Farbe), und wechseln Sie dann zu </a:t>
            </a:r>
            <a:r>
              <a:rPr lang="de" dirty="0">
                <a:solidFill>
                  <a:srgbClr val="D24726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Übergänge</a:t>
            </a:r>
            <a:r>
              <a:rPr lang="de" dirty="0">
                <a:solidFill>
                  <a:prstClr val="black">
                    <a:lumMod val="75000"/>
                    <a:lumOff val="25000"/>
                  </a:prstClr>
                </a:solidFill>
                <a:cs typeface="Segoe UI"/>
              </a:rPr>
              <a:t> &gt; </a:t>
            </a:r>
            <a:r>
              <a:rPr lang="de" dirty="0">
                <a:solidFill>
                  <a:srgbClr val="D24726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Morphen</a:t>
            </a:r>
            <a:r>
              <a:rPr lang="de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Bild 5" descr="Registerkarte &quot;Übergänge&quot; mit Morphen-Überga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259968" y="3172786"/>
            <a:ext cx="2468760" cy="1159569"/>
          </a:xfrm>
          <a:prstGeom prst="rect">
            <a:avLst/>
          </a:prstGeom>
        </p:spPr>
      </p:pic>
      <p:grpSp>
        <p:nvGrpSpPr>
          <p:cNvPr id="26" name="Gruppieren 25" descr="Kleiner Kreis mit enthaltener Zahl 3 zur Angabe von Schritt 3"/>
          <p:cNvGrpSpPr/>
          <p:nvPr/>
        </p:nvGrpSpPr>
        <p:grpSpPr bwMode="blackWhite">
          <a:xfrm>
            <a:off x="557319" y="4435672"/>
            <a:ext cx="558179" cy="409838"/>
            <a:chOff x="6953426" y="711274"/>
            <a:chExt cx="558179" cy="409838"/>
          </a:xfrm>
        </p:grpSpPr>
        <p:sp>
          <p:nvSpPr>
            <p:cNvPr id="27" name="Ellipse 26" descr="Kleiner Kreis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/>
            </a:p>
          </p:txBody>
        </p:sp>
        <p:sp>
          <p:nvSpPr>
            <p:cNvPr id="28" name="Textfeld 27" descr="Zahl 3"/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de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3</a:t>
              </a:r>
            </a:p>
          </p:txBody>
        </p:sp>
      </p:grpSp>
      <p:sp>
        <p:nvSpPr>
          <p:cNvPr id="29" name="Inhaltsplatzhalter 17"/>
          <p:cNvSpPr txBox="1">
            <a:spLocks/>
          </p:cNvSpPr>
          <p:nvPr/>
        </p:nvSpPr>
        <p:spPr>
          <a:xfrm>
            <a:off x="1076798" y="4451961"/>
            <a:ext cx="2928807" cy="1263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Aft>
                <a:spcPts val="2000"/>
              </a:spcAft>
              <a:buNone/>
            </a:pPr>
            <a:r>
              <a:rPr lang="de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Kehren Sie zur ersten der beiden Folien zurück, drücken Sie die Schaltfläche</a:t>
            </a:r>
            <a:r>
              <a:rPr lang="de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de" dirty="0">
                <a:solidFill>
                  <a:srgbClr val="D24726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Bildschirmpräsentation</a:t>
            </a:r>
            <a:r>
              <a:rPr lang="de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und wählen Sie dann</a:t>
            </a:r>
            <a:r>
              <a:rPr lang="de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de" dirty="0">
                <a:solidFill>
                  <a:srgbClr val="D24726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Wiedergabe</a:t>
            </a:r>
            <a:r>
              <a:rPr lang="de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de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aus, um das Morphen Ihres Kreises zu sehen!</a:t>
            </a:r>
          </a:p>
        </p:txBody>
      </p:sp>
      <p:pic>
        <p:nvPicPr>
          <p:cNvPr id="5" name="Bild 4" descr="Schaltfläche &quot;Bildschirmpräsentation&quot;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413151" y="4481392"/>
            <a:ext cx="2134319" cy="887083"/>
          </a:xfrm>
          <a:prstGeom prst="rect">
            <a:avLst/>
          </a:prstGeom>
        </p:spPr>
      </p:pic>
      <p:sp>
        <p:nvSpPr>
          <p:cNvPr id="17" name="Inhaltsplatzhalter 17"/>
          <p:cNvSpPr txBox="1">
            <a:spLocks/>
          </p:cNvSpPr>
          <p:nvPr/>
        </p:nvSpPr>
        <p:spPr>
          <a:xfrm>
            <a:off x="628962" y="5832234"/>
            <a:ext cx="3449878" cy="6929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Aft>
                <a:spcPts val="2000"/>
              </a:spcAft>
              <a:buNone/>
            </a:pPr>
            <a:r>
              <a:rPr lang="de" dirty="0">
                <a:solidFill>
                  <a:srgbClr val="D24726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Hinweis: </a:t>
            </a:r>
            <a:r>
              <a:rPr lang="de" dirty="0">
                <a:solidFill>
                  <a:prstClr val="black">
                    <a:lumMod val="75000"/>
                    <a:lumOff val="25000"/>
                  </a:prstClr>
                </a:solidFill>
              </a:rPr>
              <a:t>Durch </a:t>
            </a:r>
            <a:r>
              <a:rPr lang="de" dirty="0">
                <a:solidFill>
                  <a:srgbClr val="40404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Effektoptionen </a:t>
            </a:r>
            <a:r>
              <a:rPr lang="de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erhalten Sie sogar noch mehr Möglichkeiten beim</a:t>
            </a:r>
            <a:r>
              <a:rPr lang="de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de" dirty="0">
                <a:solidFill>
                  <a:prstClr val="black">
                    <a:lumMod val="75000"/>
                    <a:lumOff val="25000"/>
                  </a:prst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Morphen</a:t>
            </a:r>
            <a:r>
              <a:rPr lang="de" dirty="0">
                <a:solidFill>
                  <a:prstClr val="black">
                    <a:lumMod val="75000"/>
                    <a:lumOff val="25000"/>
                  </a:prstClr>
                </a:solidFill>
              </a:rPr>
              <a:t>.</a:t>
            </a:r>
          </a:p>
        </p:txBody>
      </p:sp>
      <p:cxnSp>
        <p:nvCxnSpPr>
          <p:cNvPr id="20" name="Gerader Verbinder 19" descr="Hellgraue Linie, die Text und Bilder für das Morphen-Beispiel zeigt"/>
          <p:cNvCxnSpPr/>
          <p:nvPr/>
        </p:nvCxnSpPr>
        <p:spPr>
          <a:xfrm>
            <a:off x="6872938" y="1472431"/>
            <a:ext cx="0" cy="4892634"/>
          </a:xfrm>
          <a:prstGeom prst="line">
            <a:avLst/>
          </a:prstGeom>
          <a:ln w="952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lipse 9" descr="Großer blauer Kreis mit einem enthaltenen kleinen hellblauen Kreis"/>
          <p:cNvSpPr/>
          <p:nvPr/>
        </p:nvSpPr>
        <p:spPr>
          <a:xfrm>
            <a:off x="7812597" y="1944862"/>
            <a:ext cx="3827244" cy="3743233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Ellipse 10" descr="Kleiner hellblauer Kreis in einem großen dunkelblauen Kreis"/>
          <p:cNvSpPr/>
          <p:nvPr/>
        </p:nvSpPr>
        <p:spPr bwMode="ltGray">
          <a:xfrm>
            <a:off x="8662295" y="2796642"/>
            <a:ext cx="2148929" cy="210175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596833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lvl="0" rtl="0"/>
            <a:r>
              <a:rPr lang="de-DE">
                <a:latin typeface="Segoe UI Light" panose="020B0502040204020203" pitchFamily="34" charset="0"/>
                <a:cs typeface="Segoe UI Light" panose="020B0502040204020203" pitchFamily="34" charset="0"/>
              </a:rPr>
              <a:t>Zusammenarbeit in Echtzeit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half" idx="4294967295"/>
          </p:nvPr>
        </p:nvSpPr>
        <p:spPr>
          <a:xfrm>
            <a:off x="541611" y="1431010"/>
            <a:ext cx="4413626" cy="397827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rtl="0">
              <a:lnSpc>
                <a:spcPts val="1800"/>
              </a:lnSpc>
              <a:spcBef>
                <a:spcPts val="1000"/>
              </a:spcBef>
              <a:spcAft>
                <a:spcPts val="2000"/>
              </a:spcAft>
              <a:buNone/>
            </a:pPr>
            <a:r>
              <a:rPr lang="de-DE" sz="120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Wenn Sie Ihre Präsentation für andere freigeben, können Sie sie gleichzeitig mit Ihnen arbeiten sehen. </a:t>
            </a:r>
            <a:br>
              <a:rPr lang="de-DE" sz="120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br>
              <a:rPr lang="de-DE" sz="120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DE" sz="120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Und so funktioniert es:</a:t>
            </a:r>
          </a:p>
        </p:txBody>
      </p:sp>
      <p:pic>
        <p:nvPicPr>
          <p:cNvPr id="11" name="Bild 10" descr="Freigabesymbol mit der Anzeige der Anzahl der Personen, die an der Präsentation arbeiten 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61984" y="2425111"/>
            <a:ext cx="3262550" cy="1475659"/>
          </a:xfrm>
          <a:prstGeom prst="rect">
            <a:avLst/>
          </a:prstGeom>
        </p:spPr>
      </p:pic>
      <p:grpSp>
        <p:nvGrpSpPr>
          <p:cNvPr id="33" name="Gruppe 32" descr="Kleiner Kreis mit enthaltener Zahl 1 zur Angabe von Schritt 1"/>
          <p:cNvGrpSpPr/>
          <p:nvPr/>
        </p:nvGrpSpPr>
        <p:grpSpPr bwMode="blackWhite">
          <a:xfrm>
            <a:off x="558723" y="4531632"/>
            <a:ext cx="558179" cy="409838"/>
            <a:chOff x="6953426" y="711274"/>
            <a:chExt cx="558179" cy="409838"/>
          </a:xfrm>
        </p:grpSpPr>
        <p:sp>
          <p:nvSpPr>
            <p:cNvPr id="34" name="Ellipse 33" descr="Kleiner Kreis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de-DE"/>
            </a:p>
          </p:txBody>
        </p:sp>
        <p:sp>
          <p:nvSpPr>
            <p:cNvPr id="35" name="Textfeld 34" descr="Zahl 1"/>
            <p:cNvSpPr txBox="1"/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de-DE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1</a:t>
              </a:r>
            </a:p>
          </p:txBody>
        </p:sp>
      </p:grpSp>
      <p:sp>
        <p:nvSpPr>
          <p:cNvPr id="42" name="Inhaltsplatzhalter 17"/>
          <p:cNvSpPr txBox="1">
            <a:spLocks/>
          </p:cNvSpPr>
          <p:nvPr/>
        </p:nvSpPr>
        <p:spPr>
          <a:xfrm>
            <a:off x="1066039" y="4571824"/>
            <a:ext cx="2696774" cy="14756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Aft>
                <a:spcPts val="2000"/>
              </a:spcAft>
              <a:buNone/>
            </a:pPr>
            <a:r>
              <a:rPr lang="de-DE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Wählen Sie oberhalb des Menübands </a:t>
            </a:r>
            <a:r>
              <a:rPr lang="de-DE" dirty="0">
                <a:solidFill>
                  <a:srgbClr val="D2472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Freigeben</a:t>
            </a:r>
            <a:r>
              <a:rPr lang="de-DE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aus, oder verwenden Sie die Tastenkombination </a:t>
            </a:r>
            <a:r>
              <a:rPr lang="de-DE" dirty="0">
                <a:solidFill>
                  <a:srgbClr val="D2472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Alt+ZS</a:t>
            </a:r>
            <a:r>
              <a:rPr lang="de-DE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um Personen zur Mitarbeit einzuladen (An dieser Stelle können Sie in der Cloud speichern.)</a:t>
            </a:r>
          </a:p>
        </p:txBody>
      </p:sp>
      <p:pic>
        <p:nvPicPr>
          <p:cNvPr id="9" name="Bild 8" descr="Markierung, die anzeigt, wer an einer Folie arbeitet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861352" y="2434307"/>
            <a:ext cx="3841692" cy="2512927"/>
          </a:xfrm>
          <a:prstGeom prst="rect">
            <a:avLst/>
          </a:prstGeom>
        </p:spPr>
      </p:pic>
      <p:grpSp>
        <p:nvGrpSpPr>
          <p:cNvPr id="36" name="Gruppe 35" descr="Kleiner Kreis mit enthaltener Zahl 2 zur Angabe von Schritt 2"/>
          <p:cNvGrpSpPr/>
          <p:nvPr/>
        </p:nvGrpSpPr>
        <p:grpSpPr bwMode="blackWhite">
          <a:xfrm>
            <a:off x="4249102" y="4531632"/>
            <a:ext cx="558179" cy="409838"/>
            <a:chOff x="6953426" y="711274"/>
            <a:chExt cx="558179" cy="409838"/>
          </a:xfrm>
        </p:grpSpPr>
        <p:sp>
          <p:nvSpPr>
            <p:cNvPr id="37" name="Ellipse 36" descr="Kleiner Kreis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de-DE"/>
            </a:p>
          </p:txBody>
        </p:sp>
        <p:sp>
          <p:nvSpPr>
            <p:cNvPr id="38" name="Textfeld 37" descr="Zahl 2"/>
            <p:cNvSpPr txBox="1"/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de-DE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2</a:t>
              </a:r>
            </a:p>
          </p:txBody>
        </p:sp>
      </p:grpSp>
      <p:sp>
        <p:nvSpPr>
          <p:cNvPr id="43" name="Inhaltsplatzhalter 17"/>
          <p:cNvSpPr txBox="1">
            <a:spLocks/>
          </p:cNvSpPr>
          <p:nvPr/>
        </p:nvSpPr>
        <p:spPr>
          <a:xfrm>
            <a:off x="4747855" y="4571824"/>
            <a:ext cx="3106367" cy="13240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Aft>
                <a:spcPts val="2000"/>
              </a:spcAft>
              <a:buNone/>
            </a:pPr>
            <a:r>
              <a:rPr lang="de-DE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Wenn sich andere Personen in der Präsentation befinden, zeigt eine Markierung an, wer sich auf welcher Folie befindet…</a:t>
            </a:r>
          </a:p>
        </p:txBody>
      </p:sp>
      <p:pic>
        <p:nvPicPr>
          <p:cNvPr id="12" name="Bild 11" descr="Markierung, die den bearbeiteten Teil der Folie angibt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899419" y="2350394"/>
            <a:ext cx="3563782" cy="2305343"/>
          </a:xfrm>
          <a:prstGeom prst="rect">
            <a:avLst/>
          </a:prstGeom>
        </p:spPr>
      </p:pic>
      <p:grpSp>
        <p:nvGrpSpPr>
          <p:cNvPr id="39" name="Gruppe 38" descr="Kleiner Kreis mit enthaltener Zahl 3 zur Angabe von Schritt 3"/>
          <p:cNvGrpSpPr/>
          <p:nvPr/>
        </p:nvGrpSpPr>
        <p:grpSpPr bwMode="blackWhite">
          <a:xfrm>
            <a:off x="7930921" y="4531632"/>
            <a:ext cx="558179" cy="409838"/>
            <a:chOff x="6953426" y="711274"/>
            <a:chExt cx="558179" cy="409838"/>
          </a:xfrm>
        </p:grpSpPr>
        <p:sp>
          <p:nvSpPr>
            <p:cNvPr id="40" name="Ellipse 39" descr="Kleiner Kreis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de-DE"/>
            </a:p>
          </p:txBody>
        </p:sp>
        <p:sp>
          <p:nvSpPr>
            <p:cNvPr id="41" name="Textfeld 40" descr="Zahl 3"/>
            <p:cNvSpPr txBox="1"/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de-DE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3</a:t>
              </a:r>
            </a:p>
          </p:txBody>
        </p:sp>
      </p:grpSp>
      <p:sp>
        <p:nvSpPr>
          <p:cNvPr id="44" name="Inhaltsplatzhalter 17"/>
          <p:cNvSpPr txBox="1">
            <a:spLocks/>
          </p:cNvSpPr>
          <p:nvPr/>
        </p:nvSpPr>
        <p:spPr>
          <a:xfrm>
            <a:off x="8429668" y="4571824"/>
            <a:ext cx="2658635" cy="697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Aft>
                <a:spcPts val="2000"/>
              </a:spcAft>
              <a:buNone/>
            </a:pPr>
            <a:r>
              <a:rPr lang="de-DE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…und welchen Teil der Folie sie bearbeiten.</a:t>
            </a:r>
          </a:p>
        </p:txBody>
      </p:sp>
    </p:spTree>
    <p:extLst>
      <p:ext uri="{BB962C8B-B14F-4D97-AF65-F5344CB8AC3E}">
        <p14:creationId xmlns:p14="http://schemas.microsoft.com/office/powerpoint/2010/main" val="132867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521207" y="448056"/>
            <a:ext cx="7718553" cy="640080"/>
          </a:xfrm>
        </p:spPr>
        <p:txBody>
          <a:bodyPr rtlCol="0"/>
          <a:lstStyle/>
          <a:p>
            <a:pPr rtl="0"/>
            <a:r>
              <a:rPr lang="de-DE">
                <a:latin typeface="Segoe UI Light" panose="020B0502040204020203" pitchFamily="34" charset="0"/>
                <a:cs typeface="Segoe UI Light" panose="020B0502040204020203" pitchFamily="34" charset="0"/>
              </a:rPr>
              <a:t>Mit "Sie wünschen" sind Sie sofort ein Experte.</a:t>
            </a:r>
          </a:p>
        </p:txBody>
      </p:sp>
      <p:sp>
        <p:nvSpPr>
          <p:cNvPr id="38" name="Inhaltsplatzhalter 17"/>
          <p:cNvSpPr txBox="1">
            <a:spLocks/>
          </p:cNvSpPr>
          <p:nvPr/>
        </p:nvSpPr>
        <p:spPr>
          <a:xfrm>
            <a:off x="541609" y="1296100"/>
            <a:ext cx="5338165" cy="1236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Aft>
                <a:spcPts val="2000"/>
              </a:spcAft>
              <a:buNone/>
            </a:pPr>
            <a:r>
              <a:rPr lang="de-DE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Über das Feld "Sie wünschen" finden Sie bei Bedarf den passenden Befehl, </a:t>
            </a:r>
            <a:br>
              <a:rPr lang="de-DE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DE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wodurch Sie Zeit sparen und sich auf Ihre Arbeit konzentrieren können.</a:t>
            </a:r>
            <a:br>
              <a:rPr lang="de-DE">
                <a:latin typeface="Segoe UI" panose="020B0502040204020203" pitchFamily="34" charset="0"/>
                <a:cs typeface="Segoe UI" panose="020B0502040204020203" pitchFamily="34" charset="0"/>
              </a:rPr>
            </a:br>
            <a:br>
              <a:rPr lang="de-DE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DE">
                <a:latin typeface="Segoe UI" panose="020B0502040204020203" pitchFamily="34" charset="0"/>
                <a:cs typeface="Segoe UI" panose="020B0502040204020203" pitchFamily="34" charset="0"/>
              </a:rPr>
              <a:t>Probieren Sie es aus:</a:t>
            </a:r>
          </a:p>
        </p:txBody>
      </p:sp>
      <p:grpSp>
        <p:nvGrpSpPr>
          <p:cNvPr id="4" name="Gruppe 3" descr="Kleiner Kreis mit enthaltener Zahl 1 zur Angabe von Schritt 1"/>
          <p:cNvGrpSpPr/>
          <p:nvPr/>
        </p:nvGrpSpPr>
        <p:grpSpPr bwMode="blackWhite">
          <a:xfrm>
            <a:off x="558723" y="2638502"/>
            <a:ext cx="558179" cy="409838"/>
            <a:chOff x="6953426" y="711274"/>
            <a:chExt cx="558179" cy="409838"/>
          </a:xfrm>
        </p:grpSpPr>
        <p:sp>
          <p:nvSpPr>
            <p:cNvPr id="2" name="Ellipse 1" descr="Kleiner Kreis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de-DE"/>
            </a:p>
          </p:txBody>
        </p:sp>
        <p:sp>
          <p:nvSpPr>
            <p:cNvPr id="3" name="Textfeld 2" descr="Zahl 1"/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de-DE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1</a:t>
              </a:r>
            </a:p>
          </p:txBody>
        </p:sp>
      </p:grpSp>
      <p:sp>
        <p:nvSpPr>
          <p:cNvPr id="29" name="Inhaltsplatzhalter 17"/>
          <p:cNvSpPr txBox="1">
            <a:spLocks/>
          </p:cNvSpPr>
          <p:nvPr/>
        </p:nvSpPr>
        <p:spPr>
          <a:xfrm>
            <a:off x="1066039" y="2678694"/>
            <a:ext cx="3121671" cy="467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512763" rtl="0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None/>
            </a:pPr>
            <a:r>
              <a:rPr lang="de-DE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Wählen Sie auf der rechten Seite </a:t>
            </a:r>
            <a:r>
              <a:rPr lang="de-DE">
                <a:solidFill>
                  <a:srgbClr val="40404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das Roboterbild</a:t>
            </a:r>
            <a:r>
              <a:rPr lang="de-DE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aus.</a:t>
            </a:r>
          </a:p>
        </p:txBody>
      </p:sp>
      <p:sp>
        <p:nvSpPr>
          <p:cNvPr id="25" name="Textfeld 16" descr="Mich auswählen"/>
          <p:cNvSpPr txBox="1"/>
          <p:nvPr/>
        </p:nvSpPr>
        <p:spPr>
          <a:xfrm rot="21077122">
            <a:off x="6124577" y="1772253"/>
            <a:ext cx="1334770" cy="43561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 rtl="0">
              <a:spcBef>
                <a:spcPts val="0"/>
              </a:spcBef>
              <a:spcAft>
                <a:spcPts val="200"/>
              </a:spcAft>
              <a:tabLst>
                <a:tab pos="4931410" algn="l"/>
              </a:tabLst>
            </a:pPr>
            <a:r>
              <a:rPr lang="de-DE" sz="1200" b="1" kern="1000" spc="100">
                <a:ln>
                  <a:noFill/>
                </a:ln>
                <a:solidFill>
                  <a:srgbClr val="D24726"/>
                </a:solidFill>
                <a:effectLst/>
                <a:latin typeface="Segoe UI Semibold" panose="020B0702040204020203" pitchFamily="34" charset="0"/>
                <a:ea typeface="SimHei" panose="02010609060101010101" pitchFamily="49" charset="-122"/>
                <a:cs typeface="Times New Roman" panose="02020603050405020304" pitchFamily="18" charset="0"/>
              </a:rPr>
              <a:t>MICH AUSWÄHLEN</a:t>
            </a:r>
            <a:endParaRPr lang="de-DE" sz="1200" b="1" kern="1400">
              <a:solidFill>
                <a:srgbClr val="D24726"/>
              </a:solidFill>
              <a:effectLst/>
              <a:latin typeface="Segoe UI Light" panose="020B0502040204020203" pitchFamily="34" charset="0"/>
              <a:ea typeface="SimHei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24" name="Bild 23" descr="Gekrümmter Pfeil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61835" flipH="1">
            <a:off x="6821854" y="1787378"/>
            <a:ext cx="851862" cy="939987"/>
          </a:xfrm>
          <a:prstGeom prst="rect">
            <a:avLst/>
          </a:prstGeom>
        </p:spPr>
      </p:pic>
      <p:pic>
        <p:nvPicPr>
          <p:cNvPr id="23" name="Bild 22" descr="Roboter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2741" y="1646170"/>
            <a:ext cx="2775459" cy="4531804"/>
          </a:xfrm>
          <a:prstGeom prst="rect">
            <a:avLst/>
          </a:prstGeom>
        </p:spPr>
      </p:pic>
      <p:grpSp>
        <p:nvGrpSpPr>
          <p:cNvPr id="19" name="Gruppe 18" descr="Kleiner Kreis mit enthaltener Zahl 2 zur Angabe von Schritt 2"/>
          <p:cNvGrpSpPr/>
          <p:nvPr/>
        </p:nvGrpSpPr>
        <p:grpSpPr bwMode="blackWhite">
          <a:xfrm>
            <a:off x="558723" y="3312993"/>
            <a:ext cx="558179" cy="409838"/>
            <a:chOff x="6953426" y="711274"/>
            <a:chExt cx="558179" cy="409838"/>
          </a:xfrm>
        </p:grpSpPr>
        <p:sp>
          <p:nvSpPr>
            <p:cNvPr id="20" name="Ellipse 19" descr="Kleiner Kreis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de-DE"/>
            </a:p>
          </p:txBody>
        </p:sp>
        <p:sp>
          <p:nvSpPr>
            <p:cNvPr id="21" name="Textfeld 20" descr="Zahl 2"/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de-DE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2</a:t>
              </a:r>
            </a:p>
          </p:txBody>
        </p:sp>
      </p:grpSp>
      <p:sp>
        <p:nvSpPr>
          <p:cNvPr id="22" name="Inhaltsplatzhalter 17"/>
          <p:cNvSpPr txBox="1">
            <a:spLocks/>
          </p:cNvSpPr>
          <p:nvPr/>
        </p:nvSpPr>
        <p:spPr>
          <a:xfrm>
            <a:off x="1066039" y="3353185"/>
            <a:ext cx="3504072" cy="9139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buNone/>
            </a:pPr>
            <a:r>
              <a:rPr lang="de-DE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Geben Sie im Feld </a:t>
            </a:r>
            <a:r>
              <a:rPr lang="de-DE">
                <a:solidFill>
                  <a:srgbClr val="D24726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Sie möchten</a:t>
            </a:r>
            <a:r>
              <a:rPr lang="de-DE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de-DE" i="1">
                <a:solidFill>
                  <a:srgbClr val="D2472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Animation</a:t>
            </a:r>
            <a:r>
              <a:rPr lang="de-DE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de-DE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ein, und wählen Sie dann </a:t>
            </a:r>
            <a:r>
              <a:rPr lang="de-DE">
                <a:solidFill>
                  <a:srgbClr val="D24726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Animation hinzufügen</a:t>
            </a:r>
            <a:r>
              <a:rPr lang="de-DE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aus.</a:t>
            </a:r>
          </a:p>
        </p:txBody>
      </p:sp>
      <p:pic>
        <p:nvPicPr>
          <p:cNvPr id="5" name="Bild 4" descr="Feld &quot;Sie wünschen...&quot;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550006" y="3410945"/>
            <a:ext cx="2106152" cy="220832"/>
          </a:xfrm>
          <a:prstGeom prst="rect">
            <a:avLst/>
          </a:prstGeom>
        </p:spPr>
      </p:pic>
      <p:grpSp>
        <p:nvGrpSpPr>
          <p:cNvPr id="31" name="Gruppe 30" descr="Kleiner Kreis mit enthaltener Zahl 3 zur Angabe von Schritt 3"/>
          <p:cNvGrpSpPr/>
          <p:nvPr/>
        </p:nvGrpSpPr>
        <p:grpSpPr bwMode="blackWhite">
          <a:xfrm>
            <a:off x="557319" y="4263506"/>
            <a:ext cx="558179" cy="409838"/>
            <a:chOff x="6953426" y="711274"/>
            <a:chExt cx="558179" cy="409838"/>
          </a:xfrm>
        </p:grpSpPr>
        <p:sp>
          <p:nvSpPr>
            <p:cNvPr id="32" name="Ellipse 31" descr="Kleiner Kreis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de-DE"/>
            </a:p>
          </p:txBody>
        </p:sp>
        <p:sp>
          <p:nvSpPr>
            <p:cNvPr id="33" name="Textfeld 32" descr="Zahl 3"/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de-DE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3</a:t>
              </a:r>
            </a:p>
          </p:txBody>
        </p:sp>
      </p:grpSp>
      <p:sp>
        <p:nvSpPr>
          <p:cNvPr id="34" name="Inhaltsplatzhalter 17"/>
          <p:cNvSpPr txBox="1">
            <a:spLocks/>
          </p:cNvSpPr>
          <p:nvPr/>
        </p:nvSpPr>
        <p:spPr>
          <a:xfrm>
            <a:off x="1064636" y="4303697"/>
            <a:ext cx="2134038" cy="1446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512763" rtl="0">
              <a:spcAft>
                <a:spcPts val="2000"/>
              </a:spcAft>
              <a:buNone/>
            </a:pPr>
            <a:r>
              <a:rPr lang="de-DE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Wählen Sie einen Animationseffekt aus, wie etwa </a:t>
            </a:r>
            <a:r>
              <a:rPr lang="de-DE">
                <a:solidFill>
                  <a:srgbClr val="D24726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Zoom</a:t>
            </a:r>
            <a:r>
              <a:rPr lang="de-DE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und sehen Sie, </a:t>
            </a:r>
            <a:br>
              <a:rPr lang="de-DE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DE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was passiert.</a:t>
            </a:r>
          </a:p>
        </p:txBody>
      </p:sp>
      <p:pic>
        <p:nvPicPr>
          <p:cNvPr id="7" name="Bild 6" descr="Registerkarte &quot;Animationen&quot; mit Zoom-Option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063240" y="4069080"/>
            <a:ext cx="3803903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66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521207" y="448056"/>
            <a:ext cx="7566153" cy="640080"/>
          </a:xfrm>
        </p:spPr>
        <p:txBody>
          <a:bodyPr rtlCol="0"/>
          <a:lstStyle/>
          <a:p>
            <a:pPr rtl="0"/>
            <a:r>
              <a:rPr lang="de-DE">
                <a:latin typeface="Segoe UI Light" panose="020B0502040204020203" pitchFamily="34" charset="0"/>
                <a:cs typeface="Segoe UI Light" panose="020B0502040204020203" pitchFamily="34" charset="0"/>
              </a:rPr>
              <a:t>Recherchieren Sie, ohne Ihre Folien zu verlassen</a:t>
            </a:r>
          </a:p>
        </p:txBody>
      </p:sp>
      <p:sp>
        <p:nvSpPr>
          <p:cNvPr id="16" name="Inhaltsplatzhalter 17"/>
          <p:cNvSpPr txBox="1">
            <a:spLocks/>
          </p:cNvSpPr>
          <p:nvPr/>
        </p:nvSpPr>
        <p:spPr>
          <a:xfrm>
            <a:off x="541609" y="1296100"/>
            <a:ext cx="6093106" cy="1236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Aft>
                <a:spcPts val="2000"/>
              </a:spcAft>
              <a:buNone/>
            </a:pPr>
            <a:r>
              <a:rPr lang="de-DE">
                <a:latin typeface="Segoe UI" panose="020B0502040204020203" pitchFamily="34" charset="0"/>
                <a:cs typeface="Segoe UI" panose="020B0502040204020203" pitchFamily="34" charset="0"/>
              </a:rPr>
              <a:t>Das intelligente Nachschlagen bringt Rechercheergebnisse direkt in PowerPoint.</a:t>
            </a:r>
            <a:br>
              <a:rPr lang="de-DE">
                <a:latin typeface="Segoe UI" panose="020B0502040204020203" pitchFamily="34" charset="0"/>
                <a:cs typeface="Segoe UI" panose="020B0502040204020203" pitchFamily="34" charset="0"/>
              </a:rPr>
            </a:br>
            <a:br>
              <a:rPr lang="de-DE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DE">
                <a:latin typeface="Segoe UI" panose="020B0502040204020203" pitchFamily="34" charset="0"/>
                <a:cs typeface="Segoe UI" panose="020B0502040204020203" pitchFamily="34" charset="0"/>
              </a:rPr>
              <a:t>Probieren Sie es aus:</a:t>
            </a:r>
          </a:p>
        </p:txBody>
      </p:sp>
      <p:pic>
        <p:nvPicPr>
          <p:cNvPr id="18" name="Bild 17" descr="Drei Bilder, in denen die Funktion &quot;Intelligentes Nachschlagen&quot; dargestellt ist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94408" y="2145058"/>
            <a:ext cx="11129521" cy="3197087"/>
          </a:xfrm>
          <a:prstGeom prst="rect">
            <a:avLst/>
          </a:prstGeom>
        </p:spPr>
      </p:pic>
      <p:grpSp>
        <p:nvGrpSpPr>
          <p:cNvPr id="33" name="Gruppe 32" descr="Kleiner Kreis mit enthaltener Zahl 1 zur Angabe von Schritt 1"/>
          <p:cNvGrpSpPr/>
          <p:nvPr/>
        </p:nvGrpSpPr>
        <p:grpSpPr bwMode="blackWhite">
          <a:xfrm>
            <a:off x="558723" y="5233381"/>
            <a:ext cx="558179" cy="409838"/>
            <a:chOff x="6953426" y="711274"/>
            <a:chExt cx="558179" cy="409838"/>
          </a:xfrm>
        </p:grpSpPr>
        <p:sp>
          <p:nvSpPr>
            <p:cNvPr id="34" name="Ellipse 33" descr="Kleiner Kreis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de-DE"/>
            </a:p>
          </p:txBody>
        </p:sp>
        <p:sp>
          <p:nvSpPr>
            <p:cNvPr id="35" name="Textfeld 34" descr="Zahl 1"/>
            <p:cNvSpPr txBox="1"/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de-DE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1</a:t>
              </a:r>
            </a:p>
          </p:txBody>
        </p:sp>
      </p:grpSp>
      <p:sp>
        <p:nvSpPr>
          <p:cNvPr id="42" name="Inhaltsplatzhalter 17"/>
          <p:cNvSpPr txBox="1">
            <a:spLocks/>
          </p:cNvSpPr>
          <p:nvPr/>
        </p:nvSpPr>
        <p:spPr>
          <a:xfrm>
            <a:off x="1066038" y="5273573"/>
            <a:ext cx="2919669" cy="12983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00000"/>
              </a:lnSpc>
              <a:spcAft>
                <a:spcPts val="2000"/>
              </a:spcAft>
              <a:buNone/>
            </a:pPr>
            <a:r>
              <a:rPr lang="de-DE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Klicken Sie mit der rechten Maustaste auf das Wort </a:t>
            </a:r>
            <a:r>
              <a:rPr lang="de-DE" i="1" dirty="0">
                <a:solidFill>
                  <a:srgbClr val="D2472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Büro</a:t>
            </a:r>
            <a:r>
              <a:rPr lang="de-DE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der folgenden Formulierung: </a:t>
            </a:r>
            <a:r>
              <a:rPr lang="de-DE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Büromöbel</a:t>
            </a:r>
          </a:p>
        </p:txBody>
      </p:sp>
      <p:grpSp>
        <p:nvGrpSpPr>
          <p:cNvPr id="36" name="Gruppe 35" descr="Kleiner Kreis mit enthaltener Zahl 2 zur Angabe von Schritt 2"/>
          <p:cNvGrpSpPr/>
          <p:nvPr/>
        </p:nvGrpSpPr>
        <p:grpSpPr bwMode="blackWhite">
          <a:xfrm>
            <a:off x="4249102" y="5233381"/>
            <a:ext cx="558179" cy="409838"/>
            <a:chOff x="6953426" y="711274"/>
            <a:chExt cx="558179" cy="409838"/>
          </a:xfrm>
        </p:grpSpPr>
        <p:sp>
          <p:nvSpPr>
            <p:cNvPr id="37" name="Ellipse 36" descr="Kleiner Kreis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de-DE"/>
            </a:p>
          </p:txBody>
        </p:sp>
        <p:sp>
          <p:nvSpPr>
            <p:cNvPr id="38" name="Textfeld 37" descr="Zahl 2"/>
            <p:cNvSpPr txBox="1"/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de-DE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2</a:t>
              </a:r>
            </a:p>
          </p:txBody>
        </p:sp>
      </p:grpSp>
      <p:sp>
        <p:nvSpPr>
          <p:cNvPr id="43" name="Inhaltsplatzhalter 17"/>
          <p:cNvSpPr txBox="1">
            <a:spLocks/>
          </p:cNvSpPr>
          <p:nvPr/>
        </p:nvSpPr>
        <p:spPr>
          <a:xfrm>
            <a:off x="4747855" y="5273573"/>
            <a:ext cx="3106367" cy="13240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00000"/>
              </a:lnSpc>
              <a:spcAft>
                <a:spcPts val="2000"/>
              </a:spcAft>
              <a:buNone/>
            </a:pPr>
            <a:r>
              <a:rPr lang="de-DE" dirty="0">
                <a:latin typeface="Segoe UI" panose="020B0502040204020203" pitchFamily="34" charset="0"/>
                <a:cs typeface="Segoe UI" panose="020B0502040204020203" pitchFamily="34" charset="0"/>
              </a:rPr>
              <a:t>Wählen Sie </a:t>
            </a:r>
            <a:r>
              <a:rPr lang="de-DE" dirty="0">
                <a:solidFill>
                  <a:srgbClr val="D24726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Intelligente Suche </a:t>
            </a:r>
            <a:r>
              <a:rPr lang="de-DE" dirty="0">
                <a:latin typeface="Segoe UI" panose="020B0502040204020203" pitchFamily="34" charset="0"/>
                <a:cs typeface="Segoe UI" panose="020B0502040204020203" pitchFamily="34" charset="0"/>
              </a:rPr>
              <a:t>aus, und beachten Sie, dass die Ergebnisse sich auf den Kontext dieser Formulierung anstatt auf </a:t>
            </a:r>
            <a:r>
              <a:rPr lang="de-DE" sz="1800" dirty="0">
                <a:latin typeface="Segoe UI" panose="020B0502040204020203" pitchFamily="34" charset="0"/>
                <a:cs typeface="Segoe UI" panose="020B0502040204020203" pitchFamily="34" charset="0"/>
              </a:rPr>
              <a:t>Microsoft Office-Apps</a:t>
            </a:r>
            <a:r>
              <a:rPr lang="de-DE" dirty="0">
                <a:latin typeface="Segoe UI" panose="020B0502040204020203" pitchFamily="34" charset="0"/>
                <a:cs typeface="Segoe UI" panose="020B0502040204020203" pitchFamily="34" charset="0"/>
              </a:rPr>
              <a:t> beziehen.</a:t>
            </a:r>
            <a:endParaRPr lang="de-DE" dirty="0">
              <a:solidFill>
                <a:srgbClr val="D2472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9" name="Gruppe 38" descr="Kleiner Kreis mit enthaltener Zahl 3 zur Angabe von Schritt 3"/>
          <p:cNvGrpSpPr/>
          <p:nvPr/>
        </p:nvGrpSpPr>
        <p:grpSpPr bwMode="blackWhite">
          <a:xfrm>
            <a:off x="7930921" y="5233381"/>
            <a:ext cx="558179" cy="409838"/>
            <a:chOff x="6953426" y="711274"/>
            <a:chExt cx="558179" cy="409838"/>
          </a:xfrm>
        </p:grpSpPr>
        <p:sp>
          <p:nvSpPr>
            <p:cNvPr id="40" name="Ellipse 39" descr="Kleiner Kreis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de-DE"/>
            </a:p>
          </p:txBody>
        </p:sp>
        <p:sp>
          <p:nvSpPr>
            <p:cNvPr id="41" name="Textfeld 40" descr="Zahl 3"/>
            <p:cNvSpPr txBox="1"/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de-DE">
                  <a:solidFill>
                    <a:schemeClr val="bg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3</a:t>
              </a:r>
            </a:p>
          </p:txBody>
        </p:sp>
      </p:grpSp>
      <p:sp>
        <p:nvSpPr>
          <p:cNvPr id="44" name="Inhaltsplatzhalter 17"/>
          <p:cNvSpPr txBox="1">
            <a:spLocks/>
          </p:cNvSpPr>
          <p:nvPr/>
        </p:nvSpPr>
        <p:spPr>
          <a:xfrm>
            <a:off x="8429668" y="5273573"/>
            <a:ext cx="3107336" cy="1341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lnSpc>
                <a:spcPct val="100000"/>
              </a:lnSpc>
              <a:spcAft>
                <a:spcPts val="2000"/>
              </a:spcAft>
              <a:buNone/>
            </a:pPr>
            <a:r>
              <a:rPr lang="de-DE" dirty="0">
                <a:latin typeface="Segoe UI" panose="020B0502040204020203" pitchFamily="34" charset="0"/>
                <a:cs typeface="Segoe UI" panose="020B0502040204020203" pitchFamily="34" charset="0"/>
              </a:rPr>
              <a:t>Probieren Sie nur so zum Spaß das Intelligente Nachschlagen erneut aus, indem Sie in Schritt 2 auf das Wort </a:t>
            </a:r>
            <a:r>
              <a:rPr lang="de-DE" i="1" dirty="0">
                <a:solidFill>
                  <a:srgbClr val="D2472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Office</a:t>
            </a:r>
            <a:r>
              <a:rPr lang="de-DE" dirty="0"/>
              <a:t> </a:t>
            </a:r>
            <a:r>
              <a:rPr lang="de-DE" dirty="0">
                <a:latin typeface="Segoe UI" panose="020B0502040204020203" pitchFamily="34" charset="0"/>
                <a:cs typeface="Segoe UI" panose="020B0502040204020203" pitchFamily="34" charset="0"/>
              </a:rPr>
              <a:t>klicken.</a:t>
            </a:r>
          </a:p>
        </p:txBody>
      </p:sp>
    </p:spTree>
    <p:extLst>
      <p:ext uri="{BB962C8B-B14F-4D97-AF65-F5344CB8AC3E}">
        <p14:creationId xmlns:p14="http://schemas.microsoft.com/office/powerpoint/2010/main" val="1769326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de-DE">
                <a:latin typeface="Segoe UI Light" panose="020B0502040204020203" pitchFamily="34" charset="0"/>
                <a:cs typeface="Segoe UI Light" panose="020B0502040204020203" pitchFamily="34" charset="0"/>
              </a:rPr>
              <a:t>Weitere Fragen zu PowerPoint?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half" idx="4294967295"/>
          </p:nvPr>
        </p:nvSpPr>
        <p:spPr>
          <a:xfrm>
            <a:off x="541611" y="2614427"/>
            <a:ext cx="9442648" cy="3978275"/>
          </a:xfrm>
        </p:spPr>
        <p:txBody>
          <a:bodyPr rtlCol="0">
            <a:normAutofit/>
          </a:bodyPr>
          <a:lstStyle/>
          <a:p>
            <a:pPr marL="0" indent="0" rtl="0">
              <a:lnSpc>
                <a:spcPts val="3600"/>
              </a:lnSpc>
              <a:spcAft>
                <a:spcPts val="0"/>
              </a:spcAft>
              <a:buNone/>
            </a:pPr>
            <a:r>
              <a:rPr lang="de-DE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Wählen Sie die Schaltfläche </a:t>
            </a:r>
            <a:r>
              <a:rPr lang="de-DE" sz="2000" dirty="0">
                <a:solidFill>
                  <a:srgbClr val="D24726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Sie möchten                   </a:t>
            </a:r>
            <a:r>
              <a:rPr lang="de-DE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aus, und geben Sie </a:t>
            </a:r>
          </a:p>
          <a:p>
            <a:pPr marL="0" indent="0" rtl="0">
              <a:lnSpc>
                <a:spcPts val="3600"/>
              </a:lnSpc>
              <a:spcAft>
                <a:spcPts val="0"/>
              </a:spcAft>
              <a:buNone/>
            </a:pPr>
            <a:r>
              <a:rPr lang="de-DE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den gewünschten Suchbegriff ein.</a:t>
            </a:r>
            <a:br>
              <a:rPr lang="de-DE" sz="200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endParaRPr lang="de-DE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0" indent="0" rtl="0">
              <a:lnSpc>
                <a:spcPts val="3600"/>
              </a:lnSpc>
              <a:spcAft>
                <a:spcPts val="0"/>
              </a:spcAft>
              <a:buNone/>
            </a:pPr>
            <a:r>
              <a:rPr lang="de-DE" sz="2000" u="sng" dirty="0">
                <a:latin typeface="Segoe UI Light" panose="020B0502040204020203" pitchFamily="34" charset="0"/>
                <a:cs typeface="Segoe UI Light" panose="020B0502040204020203" pitchFamily="34" charset="0"/>
                <a:hlinkClick r:id="rId3" tooltip="Den PowerPoint-Team-Blog besuchen"/>
              </a:rPr>
              <a:t>Den PowerPoint-Team-Blog besuchen.</a:t>
            </a:r>
            <a:endParaRPr lang="de-DE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0" indent="0" rtl="0">
              <a:lnSpc>
                <a:spcPts val="36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de-DE" sz="2000" dirty="0">
                <a:latin typeface="Segoe UI Light" panose="020B0502040204020203" pitchFamily="34" charset="0"/>
                <a:cs typeface="Segoe UI Light" panose="020B0502040204020203" pitchFamily="34" charset="0"/>
                <a:hlinkClick r:id="rId4" tooltip="Zur kostenlosen PowerPoint-Schulung wechseln"/>
              </a:rPr>
              <a:t>Zur kostenlosen PowerPoint-Schulung wechseln.</a:t>
            </a:r>
            <a:endParaRPr lang="de-DE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0" indent="0" rtl="0">
              <a:lnSpc>
                <a:spcPts val="3600"/>
              </a:lnSpc>
              <a:spcAft>
                <a:spcPts val="0"/>
              </a:spcAft>
              <a:buNone/>
            </a:pPr>
            <a:endParaRPr lang="de-DE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0" indent="0" rtl="0">
              <a:lnSpc>
                <a:spcPts val="3600"/>
              </a:lnSpc>
              <a:spcAft>
                <a:spcPts val="0"/>
              </a:spcAft>
              <a:buNone/>
            </a:pPr>
            <a:endParaRPr lang="de-DE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2" name="Bild 1" descr="Schaltfläche &quot;Sie wünschen...&quot;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100955" y="2350333"/>
            <a:ext cx="1268511" cy="1189747"/>
          </a:xfrm>
          <a:prstGeom prst="rect">
            <a:avLst/>
          </a:prstGeom>
        </p:spPr>
      </p:pic>
      <p:pic>
        <p:nvPicPr>
          <p:cNvPr id="11" name="Bild 10" descr="Vorschläge im Feld „Sie wünschen...“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746181" y="2784167"/>
            <a:ext cx="2476156" cy="1458557"/>
          </a:xfrm>
          <a:prstGeom prst="rect">
            <a:avLst/>
          </a:prstGeom>
        </p:spPr>
      </p:pic>
      <p:pic>
        <p:nvPicPr>
          <p:cNvPr id="8" name="Bild 7" descr="Pfeil nach rechts mit einem Link zum PowerPoint-Teamblog. Wählen Sie das Bild aus, um zum PowerPoint-Teamblog zu gelangen ">
            <a:hlinkClick r:id="rId7" tooltip="Hier klicken, um zum PowerPoint-Teamblog zu gelangen.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158" y="4077368"/>
            <a:ext cx="661940" cy="661940"/>
          </a:xfrm>
          <a:prstGeom prst="rect">
            <a:avLst/>
          </a:prstGeom>
        </p:spPr>
      </p:pic>
      <p:pic>
        <p:nvPicPr>
          <p:cNvPr id="7" name="Bild 6" descr="Pfeil nach rechts mit einem Link auf die kostenlose PowerPoint-Schulung. Wählen Sie das Bild aus, um auf die kostenlose PowerPoint-Schulung zuzugreifen.">
            <a:hlinkClick r:id="rId4" tooltip="Hier klicken, um zur kostenlosen PowerPoint-Schulung zu wechseln.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158" y="4755588"/>
            <a:ext cx="661940" cy="66194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541611" y="5646110"/>
            <a:ext cx="61939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de-DE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AUSWÄHLEN DES PFEILS IM MODUS BILDSCHIRMPRÄSENTATION</a:t>
            </a:r>
          </a:p>
        </p:txBody>
      </p:sp>
    </p:spTree>
    <p:extLst>
      <p:ext uri="{BB962C8B-B14F-4D97-AF65-F5344CB8AC3E}">
        <p14:creationId xmlns:p14="http://schemas.microsoft.com/office/powerpoint/2010/main" val="893025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theme/theme1.xml><?xml version="1.0" encoding="utf-8"?>
<a:theme xmlns:a="http://schemas.openxmlformats.org/drawingml/2006/main" name="WillkommenDo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715140_TF10001108.potx" id="{757FD0D8-8A59-4BC4-90CE-49F6654C71A8}" vid="{8DDB88D7-B477-4043-BB94-B17E4F46CA83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8a52e8c320b9a064ae3583ae3861c9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8020cb39231a0945110f9cd888b521a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D7FC771-7DFE-49DA-B577-71181BFBCB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50072C5-DDE0-4258-BA7A-4D4B80DFA632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7EE8C63A-4744-4DE4-BB49-0FF0B5375C6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{A8A37695-6E18-4433-9879-B42B04545F8A}tf10001108_win32</Template>
  <TotalTime>0</TotalTime>
  <Words>713</Words>
  <Application>Microsoft Office PowerPoint</Application>
  <PresentationFormat>Breitbild</PresentationFormat>
  <Paragraphs>69</Paragraphs>
  <Slides>9</Slides>
  <Notes>9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5" baseType="lpstr">
      <vt:lpstr>Arial</vt:lpstr>
      <vt:lpstr>Calibri</vt:lpstr>
      <vt:lpstr>Segoe UI</vt:lpstr>
      <vt:lpstr>Segoe UI Light</vt:lpstr>
      <vt:lpstr>Segoe UI Semibold</vt:lpstr>
      <vt:lpstr>WillkommenDok</vt:lpstr>
      <vt:lpstr>Willkommen bei PowerPoint</vt:lpstr>
      <vt:lpstr>Designer hilft Ihnen, Ihren Standpunkt zu vermitteln</vt:lpstr>
      <vt:lpstr>So verwenden Sie PowerPoint Designer</vt:lpstr>
      <vt:lpstr>Morphen</vt:lpstr>
      <vt:lpstr>Einrichten von Morphen</vt:lpstr>
      <vt:lpstr>Zusammenarbeit in Echtzeit</vt:lpstr>
      <vt:lpstr>Mit "Sie wünschen" sind Sie sofort ein Experte.</vt:lpstr>
      <vt:lpstr>Recherchieren Sie, ohne Ihre Folien zu verlassen</vt:lpstr>
      <vt:lpstr>Weitere Fragen zu PowerPoint?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Willkommen bei PowerPoint</dc:title>
  <dc:creator>Vreni Angst</dc:creator>
  <cp:keywords/>
  <cp:lastModifiedBy>Vreni Angst</cp:lastModifiedBy>
  <cp:revision>1</cp:revision>
  <dcterms:created xsi:type="dcterms:W3CDTF">2020-11-10T13:42:48Z</dcterms:created>
  <dcterms:modified xsi:type="dcterms:W3CDTF">2020-11-10T13:43:22Z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